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475" r:id="rId5"/>
    <p:sldMasterId id="2147484495" r:id="rId6"/>
  </p:sldMasterIdLst>
  <p:notesMasterIdLst>
    <p:notesMasterId r:id="rId11"/>
  </p:notesMasterIdLst>
  <p:handoutMasterIdLst>
    <p:handoutMasterId r:id="rId12"/>
  </p:handoutMasterIdLst>
  <p:sldIdLst>
    <p:sldId id="1502" r:id="rId7"/>
    <p:sldId id="1560" r:id="rId8"/>
    <p:sldId id="1561" r:id="rId9"/>
    <p:sldId id="1558" r:id="rId10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A0252C9D-1D6B-42F9-BA63-F39DC4D8B635}">
          <p14:sldIdLst/>
        </p14:section>
        <p14:section name="Light Gray Template" id="{E1C8FB21-FF75-44A0-8090-B2FB240B014B}">
          <p14:sldIdLst>
            <p14:sldId id="1502"/>
            <p14:sldId id="1560"/>
            <p14:sldId id="1561"/>
            <p14:sldId id="155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Steve Rachui" initials="SR" lastIdx="1" clrIdx="4">
    <p:extLst>
      <p:ext uri="{19B8F6BF-5375-455C-9EA6-DF929625EA0E}">
        <p15:presenceInfo xmlns:p15="http://schemas.microsoft.com/office/powerpoint/2012/main" userId="S-1-5-21-124525095-708259637-1543119021-252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DD7"/>
    <a:srgbClr val="F7FCD8"/>
    <a:srgbClr val="D83B01"/>
    <a:srgbClr val="000000"/>
    <a:srgbClr val="FF8C00"/>
    <a:srgbClr val="FF5050"/>
    <a:srgbClr val="FFFFFF"/>
    <a:srgbClr val="EAEAEA"/>
    <a:srgbClr val="353535"/>
    <a:srgbClr val="00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2" autoAdjust="0"/>
    <p:restoredTop sz="64007" autoAdjust="0"/>
  </p:normalViewPr>
  <p:slideViewPr>
    <p:cSldViewPr>
      <p:cViewPr varScale="1">
        <p:scale>
          <a:sx n="41" d="100"/>
          <a:sy n="41" d="100"/>
        </p:scale>
        <p:origin x="1974" y="60"/>
      </p:cViewPr>
      <p:guideLst/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3" d="2"/>
        <a:sy n="3" d="2"/>
      </p:scale>
      <p:origin x="0" y="-1296"/>
    </p:cViewPr>
  </p:notesTextViewPr>
  <p:sorterViewPr>
    <p:cViewPr>
      <p:scale>
        <a:sx n="50" d="100"/>
        <a:sy n="50" d="100"/>
      </p:scale>
      <p:origin x="0" y="-2102"/>
    </p:cViewPr>
  </p:sorterViewPr>
  <p:notesViewPr>
    <p:cSldViewPr showGuides="1">
      <p:cViewPr varScale="1">
        <p:scale>
          <a:sx n="60" d="100"/>
          <a:sy n="60" d="100"/>
        </p:scale>
        <p:origin x="3187" y="3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4/24/2019 6:54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4/24/2019 6:54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313C66B-7AF5-40BA-8933-D16874FF94CC}" type="datetime8">
              <a:rPr lang="en-US" smtClean="0"/>
              <a:t>4/24/2019 6:54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41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Deployment and Implementation tips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Application model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App model vs. Packages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Deployments</a:t>
            </a:r>
          </a:p>
          <a:p>
            <a:pPr marL="798946" lvl="4" indent="-171450">
              <a:buFont typeface="Arial" panose="020B0604020202020204" pitchFamily="34" charset="0"/>
              <a:buChar char="•"/>
            </a:pPr>
            <a:r>
              <a:rPr lang="en-US" dirty="0"/>
              <a:t>Granular collections?  Broader collections?</a:t>
            </a:r>
          </a:p>
          <a:p>
            <a:pPr marL="798946" lvl="4" indent="-171450">
              <a:buFont typeface="Arial" panose="020B0604020202020204" pitchFamily="34" charset="0"/>
              <a:buChar char="•"/>
            </a:pPr>
            <a:r>
              <a:rPr lang="en-US" dirty="0"/>
              <a:t>Multiple deployments and multiple collections?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Simulate deployment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Provision Windows app packages for all users on a device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Support for .MSIX and .MSIX bundle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Convert from MSI to .MSIX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Collections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How do you approach collections?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One collection per app/deployment?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Collection maintenance?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 err="1"/>
              <a:t>CEViewer</a:t>
            </a:r>
            <a:r>
              <a:rPr lang="en-US" dirty="0"/>
              <a:t> and collection evaluator performance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Include, exclude rules?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Automation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Cloud Management Gateway – momentum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u="sng" dirty="0"/>
              <a:t>Every</a:t>
            </a:r>
            <a:r>
              <a:rPr lang="en-US" u="none" dirty="0"/>
              <a:t> </a:t>
            </a:r>
            <a:r>
              <a:rPr lang="en-US" u="none" dirty="0" err="1"/>
              <a:t>ConfigMgr</a:t>
            </a:r>
            <a:r>
              <a:rPr lang="en-US" u="none" dirty="0"/>
              <a:t> customer should be using the CMG unless they nave zero devices that roam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u="none" dirty="0"/>
              <a:t>Example Scenarios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u="none" dirty="0"/>
              <a:t>WannaCry example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u="none" dirty="0"/>
              <a:t>High speed connectivity to devices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u="none" dirty="0"/>
              <a:t>Seamless management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u="none" dirty="0"/>
              <a:t>Not required but suggested with Intune</a:t>
            </a:r>
            <a:endParaRPr lang="en-US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Co-management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Any available apps deployed from Intune are available in Company Portal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Apps deployed through </a:t>
            </a:r>
            <a:r>
              <a:rPr lang="en-US" dirty="0" err="1"/>
              <a:t>ConfigMgr</a:t>
            </a:r>
            <a:r>
              <a:rPr lang="en-US" dirty="0"/>
              <a:t> are available in Software Center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Co-management dashboard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Much simplified </a:t>
            </a:r>
            <a:r>
              <a:rPr lang="en-US" dirty="0" err="1"/>
              <a:t>ConfigMgr</a:t>
            </a:r>
            <a:r>
              <a:rPr lang="en-US" dirty="0"/>
              <a:t> client install command line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Applies: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 err="1"/>
              <a:t>ConfigMgr</a:t>
            </a:r>
            <a:r>
              <a:rPr lang="en-US" dirty="0"/>
              <a:t> client installed from internet without Intune but with CMG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 err="1"/>
              <a:t>ConfigMgr</a:t>
            </a:r>
            <a:r>
              <a:rPr lang="en-US" dirty="0"/>
              <a:t> client installed from Intune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Cloud Management Gateway vs. Co-management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CMG?  Co-management?  BOTH!  Why?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 err="1"/>
              <a:t>ConfigMgr</a:t>
            </a:r>
            <a:r>
              <a:rPr lang="en-US" dirty="0"/>
              <a:t> is going away!!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Capabilities – just because Co-management is in place…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Conditional access with device compliance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Intune-based remote actions</a:t>
            </a:r>
          </a:p>
          <a:p>
            <a:pPr marL="798946" lvl="4" indent="-171450">
              <a:buFont typeface="Arial" panose="020B0604020202020204" pitchFamily="34" charset="0"/>
              <a:buChar char="•"/>
            </a:pPr>
            <a:r>
              <a:rPr lang="en-US" dirty="0"/>
              <a:t>Remote control – even for roaming clients</a:t>
            </a:r>
          </a:p>
          <a:p>
            <a:pPr marL="798946" lvl="4" indent="-171450">
              <a:buFont typeface="Arial" panose="020B0604020202020204" pitchFamily="34" charset="0"/>
              <a:buChar char="•"/>
            </a:pPr>
            <a:r>
              <a:rPr lang="en-US" dirty="0"/>
              <a:t>Factory Reset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Centralized visibility into </a:t>
            </a:r>
            <a:r>
              <a:rPr lang="en-US" dirty="0" err="1"/>
              <a:t>devide</a:t>
            </a:r>
            <a:r>
              <a:rPr lang="en-US" dirty="0"/>
              <a:t> health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Link users, devices and apps with Azure AD</a:t>
            </a:r>
          </a:p>
          <a:p>
            <a:pPr marL="664001" lvl="3" indent="-171450">
              <a:buFont typeface="Arial" panose="020B0604020202020204" pitchFamily="34" charset="0"/>
              <a:buChar char="•"/>
            </a:pPr>
            <a:r>
              <a:rPr lang="en-US" dirty="0"/>
              <a:t>Modern provisioning with Windows Autopilot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Modern management is cool and has advantages – if you don’t get started you will continue to delay.  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Hook up Co-management – even if you don’t shift workloads yet!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 err="1"/>
              <a:t>ConfigMgr</a:t>
            </a:r>
            <a:r>
              <a:rPr lang="en-US" dirty="0"/>
              <a:t> client unhealthy?  Intervene through Intune!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5A70A388-5CB4-42F2-85B9-1AE1F63398FA}" type="datetime8">
              <a:rPr lang="en-US" smtClean="0"/>
              <a:t>4/24/2019 6:54 PM</a:t>
            </a:fld>
            <a:endParaRPr lang="en-US" dirty="0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475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Scripting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High-speed Communication Channel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Use cases: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Client notifications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Scripts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 err="1"/>
              <a:t>CMPivot</a:t>
            </a:r>
            <a:endParaRPr lang="en-US" dirty="0"/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Returning results for Scripts and </a:t>
            </a:r>
            <a:r>
              <a:rPr lang="en-US" dirty="0" err="1"/>
              <a:t>CMPivot</a:t>
            </a:r>
            <a:r>
              <a:rPr lang="en-US" dirty="0"/>
              <a:t> (&lt; 80 KB in size)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Logs on server side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Logs on client side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Scenario:</a:t>
            </a:r>
          </a:p>
          <a:p>
            <a:pPr marL="506114" lvl="2" indent="-171450">
              <a:buFont typeface="Arial" panose="020B0604020202020204" pitchFamily="34" charset="0"/>
              <a:buChar char="•"/>
            </a:pPr>
            <a:r>
              <a:rPr lang="en-US" dirty="0"/>
              <a:t>Detail scenario with Tanium complete and software updates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Nested Task Sequences</a:t>
            </a:r>
          </a:p>
          <a:p>
            <a:pPr marL="388712" lvl="1" indent="-171450">
              <a:buFont typeface="Arial" panose="020B0604020202020204" pitchFamily="34" charset="0"/>
              <a:buChar char="•"/>
            </a:pPr>
            <a:r>
              <a:rPr lang="en-US" dirty="0"/>
              <a:t>Discuss/Show MDT task </a:t>
            </a:r>
            <a:r>
              <a:rPr lang="en-US"/>
              <a:t>sequence breakdown as </a:t>
            </a:r>
            <a:r>
              <a:rPr lang="en-US" dirty="0"/>
              <a:t>an example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Management Insights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 err="1"/>
              <a:t>CMPivot</a:t>
            </a:r>
            <a:endParaRPr lang="en-US" dirty="0"/>
          </a:p>
          <a:p>
            <a:pPr marL="0" lv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5A70A388-5CB4-42F2-85B9-1AE1F63398FA}" type="datetime8">
              <a:rPr lang="en-US" smtClean="0"/>
              <a:t>4/24/2019 6:54 PM</a:t>
            </a:fld>
            <a:endParaRPr lang="en-US" dirty="0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39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5A70A388-5CB4-42F2-85B9-1AE1F63398FA}" type="datetime8">
              <a:rPr lang="en-US" smtClean="0"/>
              <a:t>4/24/2019 6:54 PM</a:t>
            </a:fld>
            <a:endParaRPr lang="en-US" dirty="0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81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(event nam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211264"/>
            <a:ext cx="9143936" cy="1828800"/>
          </a:xfrm>
          <a:noFill/>
        </p:spPr>
        <p:txBody>
          <a:bodyPr lIns="146304" tIns="91440" rIns="146304" bIns="91440" anchor="b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040063"/>
            <a:ext cx="9143937" cy="730183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74639" y="3770246"/>
            <a:ext cx="9144000" cy="461665"/>
          </a:xfrm>
        </p:spPr>
        <p:txBody>
          <a:bodyPr/>
          <a:lstStyle>
            <a:lvl1pPr marL="0" indent="0">
              <a:buNone/>
              <a:defRPr lang="en-US" sz="2000" kern="1200" spc="0" baseline="0" dirty="0" smtClean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Optional (City, State or venue)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31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25825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2884901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5824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55672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 and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t="7803" b="7803"/>
          <a:stretch/>
        </p:blipFill>
        <p:spPr>
          <a:xfrm>
            <a:off x="-1" y="0"/>
            <a:ext cx="12434711" cy="6994525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273050" y="2125662"/>
            <a:ext cx="6400800" cy="365760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7"/>
            <a:ext cx="6400736" cy="1828800"/>
          </a:xfrm>
          <a:noFill/>
        </p:spPr>
        <p:txBody>
          <a:bodyPr lIns="146304" tIns="91440" rIns="146304" bIns="91440" anchor="t" anchorCtr="0"/>
          <a:lstStyle>
            <a:lvl1pPr>
              <a:defRPr sz="4800" spc="-100" baseline="0">
                <a:gradFill>
                  <a:gsLst>
                    <a:gs pos="91720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2"/>
            <a:ext cx="6402388" cy="1828800"/>
          </a:xfrm>
          <a:noFill/>
        </p:spPr>
        <p:txBody>
          <a:bodyPr wrap="square" lIns="164592" tIns="109728" rIns="164592" bIns="109728">
            <a:spAutoFit/>
          </a:bodyPr>
          <a:lstStyle>
            <a:lvl1pPr marL="0" indent="0">
              <a:spcBef>
                <a:spcPts val="0"/>
              </a:spcBef>
              <a:buNone/>
              <a:defRPr sz="3200">
                <a:gradFill>
                  <a:gsLst>
                    <a:gs pos="91720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13" name="MS logo white - E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1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(event nam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211264"/>
            <a:ext cx="9143936" cy="1828800"/>
          </a:xfrm>
          <a:noFill/>
        </p:spPr>
        <p:txBody>
          <a:bodyPr lIns="146304" tIns="91440" rIns="146304" bIns="91440" anchor="b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040063"/>
            <a:ext cx="9143937" cy="730183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74639" y="3770246"/>
            <a:ext cx="9144000" cy="461665"/>
          </a:xfrm>
        </p:spPr>
        <p:txBody>
          <a:bodyPr/>
          <a:lstStyle>
            <a:lvl1pPr marL="0" indent="0">
              <a:buNone/>
              <a:defRPr lang="en-US" sz="2000" kern="1200" spc="0" baseline="0" dirty="0" smtClean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Optional (City, State or venue)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 and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t="7803" b="7803"/>
          <a:stretch/>
        </p:blipFill>
        <p:spPr>
          <a:xfrm>
            <a:off x="-1" y="0"/>
            <a:ext cx="12434711" cy="699452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273050" y="2125662"/>
            <a:ext cx="6400800" cy="365760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7"/>
            <a:ext cx="6400736" cy="1828800"/>
          </a:xfrm>
          <a:noFill/>
        </p:spPr>
        <p:txBody>
          <a:bodyPr vert="horz" wrap="square" lIns="146304" tIns="91440" rIns="146304" bIns="91440" rtlCol="0" anchor="t" anchorCtr="0">
            <a:noAutofit/>
          </a:bodyPr>
          <a:lstStyle>
            <a:lvl1pPr>
              <a:defRPr lang="en-US" spc="-100" dirty="0">
                <a:gradFill>
                  <a:gsLst>
                    <a:gs pos="91720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2"/>
            <a:ext cx="6402388" cy="1828800"/>
          </a:xfrm>
          <a:noFill/>
        </p:spPr>
        <p:txBody>
          <a:bodyPr wrap="square" lIns="164592" tIns="109728" rIns="164592" bIns="109728">
            <a:spAutoFit/>
          </a:bodyPr>
          <a:lstStyle>
            <a:lvl1pPr marL="0" indent="0">
              <a:spcBef>
                <a:spcPts val="0"/>
              </a:spcBef>
              <a:buNone/>
              <a:defRPr sz="3200">
                <a:gradFill>
                  <a:gsLst>
                    <a:gs pos="89172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MS logo white - E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57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quare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4937760" cy="1835285"/>
          </a:xfrm>
          <a:noFill/>
        </p:spPr>
        <p:txBody>
          <a:bodyPr lIns="146304" tIns="91440" rIns="146304" bIns="91440" anchor="t" anchorCtr="0"/>
          <a:lstStyle>
            <a:lvl1pPr>
              <a:defRPr sz="4800" spc="-100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4937760" cy="731528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200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43746" t="7803" b="7803"/>
          <a:stretch/>
        </p:blipFill>
        <p:spPr>
          <a:xfrm>
            <a:off x="5439663" y="0"/>
            <a:ext cx="6995047" cy="6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0419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50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(event nam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1211264"/>
            <a:ext cx="9143936" cy="1828800"/>
          </a:xfrm>
          <a:noFill/>
        </p:spPr>
        <p:txBody>
          <a:bodyPr lIns="146304" tIns="91440" rIns="146304" bIns="91440" anchor="b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040063"/>
            <a:ext cx="9143937" cy="730183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74639" y="3770246"/>
            <a:ext cx="9144000" cy="461665"/>
          </a:xfrm>
        </p:spPr>
        <p:txBody>
          <a:bodyPr/>
          <a:lstStyle>
            <a:lvl1pPr marL="0" indent="0">
              <a:buNone/>
              <a:defRPr lang="en-US" sz="2000" kern="1200" spc="0" baseline="0" dirty="0" smtClean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Optional (City, State or venue)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quare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4937760" cy="1835285"/>
          </a:xfrm>
          <a:noFill/>
        </p:spPr>
        <p:txBody>
          <a:bodyPr lIns="146304" tIns="91440" rIns="146304" bIns="91440" anchor="t" anchorCtr="0"/>
          <a:lstStyle>
            <a:lvl1pPr>
              <a:defRPr sz="4800" spc="-100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4937760" cy="731528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200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43746" t="7803" b="7803"/>
          <a:stretch/>
        </p:blipFill>
        <p:spPr>
          <a:xfrm>
            <a:off x="5439663" y="0"/>
            <a:ext cx="6995047" cy="6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65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 and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t="7803" b="7803"/>
          <a:stretch/>
        </p:blipFill>
        <p:spPr>
          <a:xfrm>
            <a:off x="-1" y="0"/>
            <a:ext cx="12434711" cy="699452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273050" y="2125662"/>
            <a:ext cx="6400800" cy="365760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7"/>
            <a:ext cx="6400736" cy="1828800"/>
          </a:xfrm>
          <a:noFill/>
        </p:spPr>
        <p:txBody>
          <a:bodyPr vert="horz" wrap="square" lIns="146304" tIns="91440" rIns="146304" bIns="91440" rtlCol="0" anchor="t" anchorCtr="0">
            <a:noAutofit/>
          </a:bodyPr>
          <a:lstStyle>
            <a:lvl1pPr>
              <a:defRPr lang="en-US" spc="-100" dirty="0">
                <a:gradFill>
                  <a:gsLst>
                    <a:gs pos="91720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2"/>
            <a:ext cx="6402388" cy="1828800"/>
          </a:xfrm>
          <a:noFill/>
        </p:spPr>
        <p:txBody>
          <a:bodyPr wrap="square" lIns="164592" tIns="109728" rIns="164592" bIns="109728">
            <a:spAutoFit/>
          </a:bodyPr>
          <a:lstStyle>
            <a:lvl1pPr marL="0" indent="0">
              <a:spcBef>
                <a:spcPts val="0"/>
              </a:spcBef>
              <a:buNone/>
              <a:defRPr sz="3200">
                <a:gradFill>
                  <a:gsLst>
                    <a:gs pos="94904">
                      <a:srgbClr val="FFFFFF"/>
                    </a:gs>
                    <a:gs pos="75796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MS logo white - E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4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quare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43746" t="7803" b="7803"/>
          <a:stretch/>
        </p:blipFill>
        <p:spPr>
          <a:xfrm>
            <a:off x="5439663" y="0"/>
            <a:ext cx="6995047" cy="699452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4937760" cy="1835285"/>
          </a:xfrm>
          <a:noFill/>
        </p:spPr>
        <p:txBody>
          <a:bodyPr lIns="146304" tIns="91440" rIns="146304" bIns="91440" anchor="t" anchorCtr="0"/>
          <a:lstStyle>
            <a:lvl1pPr>
              <a:defRPr sz="4800" spc="-100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4937760" cy="731528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200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63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189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473" r:id="rId2"/>
    <p:sldLayoutId id="2147484467" r:id="rId3"/>
    <p:sldLayoutId id="2147484266" r:id="rId4"/>
    <p:sldLayoutId id="2147484240" r:id="rId5"/>
    <p:sldLayoutId id="2147484241" r:id="rId6"/>
    <p:sldLayoutId id="2147484474" r:id="rId7"/>
    <p:sldLayoutId id="2147484245" r:id="rId8"/>
    <p:sldLayoutId id="2147484247" r:id="rId9"/>
    <p:sldLayoutId id="2147484249" r:id="rId10"/>
    <p:sldLayoutId id="2147484250" r:id="rId11"/>
    <p:sldLayoutId id="2147484264" r:id="rId12"/>
    <p:sldLayoutId id="2147484251" r:id="rId13"/>
    <p:sldLayoutId id="2147484463" r:id="rId14"/>
    <p:sldLayoutId id="2147484256" r:id="rId15"/>
    <p:sldLayoutId id="2147484257" r:id="rId16"/>
    <p:sldLayoutId id="2147484260" r:id="rId17"/>
    <p:sldLayoutId id="2147484299" r:id="rId18"/>
    <p:sldLayoutId id="2147484263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  <p:sldLayoutId id="2147484487" r:id="rId12"/>
    <p:sldLayoutId id="2147484488" r:id="rId13"/>
    <p:sldLayoutId id="2147484489" r:id="rId14"/>
    <p:sldLayoutId id="2147484490" r:id="rId15"/>
    <p:sldLayoutId id="2147484491" r:id="rId16"/>
    <p:sldLayoutId id="2147484492" r:id="rId17"/>
    <p:sldLayoutId id="2147484493" r:id="rId18"/>
    <p:sldLayoutId id="2147484494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7" r:id="rId2"/>
    <p:sldLayoutId id="2147484498" r:id="rId3"/>
    <p:sldLayoutId id="2147484499" r:id="rId4"/>
    <p:sldLayoutId id="2147484500" r:id="rId5"/>
    <p:sldLayoutId id="2147484501" r:id="rId6"/>
    <p:sldLayoutId id="2147484502" r:id="rId7"/>
    <p:sldLayoutId id="2147484503" r:id="rId8"/>
    <p:sldLayoutId id="2147484504" r:id="rId9"/>
    <p:sldLayoutId id="2147484505" r:id="rId10"/>
    <p:sldLayoutId id="2147484506" r:id="rId11"/>
    <p:sldLayoutId id="2147484507" r:id="rId12"/>
    <p:sldLayoutId id="2147484508" r:id="rId13"/>
    <p:sldLayoutId id="2147484509" r:id="rId14"/>
    <p:sldLayoutId id="2147484510" r:id="rId15"/>
    <p:sldLayoutId id="2147484511" r:id="rId16"/>
    <p:sldLayoutId id="2147484512" r:id="rId17"/>
    <p:sldLayoutId id="2147484513" r:id="rId18"/>
    <p:sldLayoutId id="2147484514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32037" y="2125678"/>
            <a:ext cx="9143936" cy="1828786"/>
          </a:xfrm>
        </p:spPr>
        <p:txBody>
          <a:bodyPr/>
          <a:lstStyle/>
          <a:p>
            <a:pPr algn="ctr"/>
            <a:r>
              <a:rPr lang="en-US" dirty="0"/>
              <a:t>Focus </a:t>
            </a:r>
            <a:r>
              <a:rPr lang="en-US" u="sng" dirty="0"/>
              <a:t>your</a:t>
            </a:r>
            <a:r>
              <a:rPr lang="en-US" dirty="0"/>
              <a:t> Deployment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5B7D5-6E2F-4742-892B-A7AF71D13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724" y="4602162"/>
            <a:ext cx="1840524" cy="2400300"/>
          </a:xfrm>
          <a:prstGeom prst="rect">
            <a:avLst/>
          </a:prstGeom>
        </p:spPr>
      </p:pic>
      <p:sp>
        <p:nvSpPr>
          <p:cNvPr id="9" name="Title 7">
            <a:extLst>
              <a:ext uri="{FF2B5EF4-FFF2-40B4-BE49-F238E27FC236}">
                <a16:creationId xmlns:a16="http://schemas.microsoft.com/office/drawing/2014/main" id="{C2BB6270-1FE3-4928-98DB-D982F18CF65C}"/>
              </a:ext>
            </a:extLst>
          </p:cNvPr>
          <p:cNvSpPr txBox="1">
            <a:spLocks/>
          </p:cNvSpPr>
          <p:nvPr/>
        </p:nvSpPr>
        <p:spPr>
          <a:xfrm>
            <a:off x="-16716" y="2775603"/>
            <a:ext cx="1828800" cy="18288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146304" tIns="91440" rIns="146304" bIns="91440" rtlCol="0" anchor="t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2400" dirty="0"/>
              <a:t>Steven Rachui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Principal PFE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E5CC13-7B94-43DE-8085-FFB7D7C5AA56}"/>
              </a:ext>
            </a:extLst>
          </p:cNvPr>
          <p:cNvSpPr/>
          <p:nvPr/>
        </p:nvSpPr>
        <p:spPr>
          <a:xfrm>
            <a:off x="7164387" y="3174098"/>
            <a:ext cx="43116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Implementation Tips</a:t>
            </a:r>
            <a:br>
              <a:rPr lang="en-US" sz="2400" dirty="0"/>
            </a:br>
            <a:r>
              <a:rPr lang="en-US" sz="2400" dirty="0"/>
              <a:t>A PFE’s View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AEAEA"/>
                </a:solidFill>
              </a:rPr>
              <a:t>Part 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D16D09-BC6E-4822-BAE3-113AEE2BA485}"/>
              </a:ext>
            </a:extLst>
          </p:cNvPr>
          <p:cNvSpPr txBox="1"/>
          <p:nvPr/>
        </p:nvSpPr>
        <p:spPr>
          <a:xfrm>
            <a:off x="503237" y="2049462"/>
            <a:ext cx="11889565" cy="3902607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Deployment and Implementation tips</a:t>
            </a:r>
          </a:p>
          <a:p>
            <a:pPr marL="809271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Application model</a:t>
            </a:r>
          </a:p>
          <a:p>
            <a:pPr marL="809271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Collections</a:t>
            </a:r>
          </a:p>
          <a:p>
            <a:pPr marL="809271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Automation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Cloud Management Gateway – momentum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Co-management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Cloud Management Gateway vs. Co-management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Management Insights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CMPivot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1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AEAEA"/>
                </a:solidFill>
              </a:rPr>
              <a:t>Part II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D16D09-BC6E-4822-BAE3-113AEE2BA485}"/>
              </a:ext>
            </a:extLst>
          </p:cNvPr>
          <p:cNvSpPr txBox="1"/>
          <p:nvPr/>
        </p:nvSpPr>
        <p:spPr>
          <a:xfrm>
            <a:off x="503237" y="2049462"/>
            <a:ext cx="11889565" cy="2674578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Scripting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High-Speed Communications Channel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Upgrade Readiness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Nested Task Sequences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Management Insights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CMPivot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52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AEAEA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2310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 TEMPLATE">
  <a:themeElements>
    <a:clrScheme name="2016 - Template BLUE, light back">
      <a:dk1>
        <a:srgbClr val="353535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2050"/>
      </a:accent2>
      <a:accent3>
        <a:srgbClr val="00BCF2"/>
      </a:accent3>
      <a:accent4>
        <a:srgbClr val="B4009E"/>
      </a:accent4>
      <a:accent5>
        <a:srgbClr val="737373"/>
      </a:accent5>
      <a:accent6>
        <a:srgbClr val="E6E6E6"/>
      </a:accent6>
      <a:hlink>
        <a:srgbClr val="0078D7"/>
      </a:hlink>
      <a:folHlink>
        <a:srgbClr val="0078D7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BLUE_2017_01.potx" id="{85FDBBA0-EF23-4239-B210-6D16F248693D}" vid="{CD38365E-7401-4665-AF36-7000951ED6D4}"/>
    </a:ext>
  </a:extLst>
</a:theme>
</file>

<file path=ppt/theme/theme2.xml><?xml version="1.0" encoding="utf-8"?>
<a:theme xmlns:a="http://schemas.openxmlformats.org/drawingml/2006/main" name="LIGHT GRAY TEMPLATE">
  <a:themeElements>
    <a:clrScheme name="BT - Blue - light gray">
      <a:dk1>
        <a:srgbClr val="353535"/>
      </a:dk1>
      <a:lt1>
        <a:srgbClr val="FFFFFF"/>
      </a:lt1>
      <a:dk2>
        <a:srgbClr val="0078D7"/>
      </a:dk2>
      <a:lt2>
        <a:srgbClr val="E6E6E6"/>
      </a:lt2>
      <a:accent1>
        <a:srgbClr val="0078D7"/>
      </a:accent1>
      <a:accent2>
        <a:srgbClr val="002050"/>
      </a:accent2>
      <a:accent3>
        <a:srgbClr val="00BCF2"/>
      </a:accent3>
      <a:accent4>
        <a:srgbClr val="B4009E"/>
      </a:accent4>
      <a:accent5>
        <a:srgbClr val="737373"/>
      </a:accent5>
      <a:accent6>
        <a:srgbClr val="D2D2D2"/>
      </a:accent6>
      <a:hlink>
        <a:srgbClr val="0078D7"/>
      </a:hlink>
      <a:folHlink>
        <a:srgbClr val="0078D7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BLUE_2017_01.potx" id="{85FDBBA0-EF23-4239-B210-6D16F248693D}" vid="{606C0C51-1210-40E2-90B2-6EE413175670}"/>
    </a:ext>
  </a:extLst>
</a:theme>
</file>

<file path=ppt/theme/theme3.xml><?xml version="1.0" encoding="utf-8"?>
<a:theme xmlns:a="http://schemas.openxmlformats.org/drawingml/2006/main" name="DARK GRAY TEMPLATE">
  <a:themeElements>
    <a:clrScheme name="BT - Blue on Dark Gray">
      <a:dk1>
        <a:srgbClr val="353535"/>
      </a:dk1>
      <a:lt1>
        <a:srgbClr val="FFFFFF"/>
      </a:lt1>
      <a:dk2>
        <a:srgbClr val="0078D7"/>
      </a:dk2>
      <a:lt2>
        <a:srgbClr val="CDF4FF"/>
      </a:lt2>
      <a:accent1>
        <a:srgbClr val="0078D7"/>
      </a:accent1>
      <a:accent2>
        <a:srgbClr val="D2D2D2"/>
      </a:accent2>
      <a:accent3>
        <a:srgbClr val="00BCF2"/>
      </a:accent3>
      <a:accent4>
        <a:srgbClr val="B4009E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BLUE_2017_01.potx" id="{85FDBBA0-EF23-4239-B210-6D16F248693D}" vid="{72990243-813F-4FCA-86D3-9AF06BC539B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B0BB5962AB3C45A9A1CE1EC4C4F647" ma:contentTypeVersion="3" ma:contentTypeDescription="Create a new document." ma:contentTypeScope="" ma:versionID="f0876370c90de824ab54c09b0bd2a056">
  <xsd:schema xmlns:xsd="http://www.w3.org/2001/XMLSchema" xmlns:xs="http://www.w3.org/2001/XMLSchema" xmlns:p="http://schemas.microsoft.com/office/2006/metadata/properties" xmlns:ns3="630a2e83-186a-4a0f-ab27-bee8a8096abc" targetNamespace="http://schemas.microsoft.com/office/2006/metadata/properties" ma:root="true" ma:fieldsID="a2a3b5ed8b4accd7c8a398d0cb075271" ns3:_="">
    <xsd:import namespace="630a2e83-186a-4a0f-ab27-bee8a8096ab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0a2e83-186a-4a0f-ab27-bee8a8096ab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630a2e83-186a-4a0f-ab27-bee8a8096abc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330841A-A209-44E7-824E-9DDB4DE0D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0a2e83-186a-4a0f-ab27-bee8a8096a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ConfigMgr Current Branch - Peer Caching</Template>
  <TotalTime>40737</TotalTime>
  <Words>486</Words>
  <Application>Microsoft Office PowerPoint</Application>
  <PresentationFormat>Custom</PresentationFormat>
  <Paragraphs>94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Consolas</vt:lpstr>
      <vt:lpstr>Segoe UI</vt:lpstr>
      <vt:lpstr>Segoe UI Light</vt:lpstr>
      <vt:lpstr>Segoe UI Semilight</vt:lpstr>
      <vt:lpstr>Wingdings</vt:lpstr>
      <vt:lpstr>WHITE TEMPLATE</vt:lpstr>
      <vt:lpstr>LIGHT GRAY TEMPLATE</vt:lpstr>
      <vt:lpstr>DARK GRAY TEMPLATE</vt:lpstr>
      <vt:lpstr>Focus your Deployment</vt:lpstr>
      <vt:lpstr>Part I</vt:lpstr>
      <vt:lpstr>Part II</vt:lpstr>
      <vt:lpstr>Questions?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>&lt;Speech title here&gt;</dc:subject>
  <dc:creator>Steve Rachui</dc:creator>
  <cp:keywords/>
  <dc:description>Template: _x000d_
Formatting: _x000d_
Audience Type:</dc:description>
  <cp:lastModifiedBy>Steve Rachui</cp:lastModifiedBy>
  <cp:revision>588</cp:revision>
  <dcterms:created xsi:type="dcterms:W3CDTF">2017-10-03T18:47:36Z</dcterms:created>
  <dcterms:modified xsi:type="dcterms:W3CDTF">2019-04-24T23:54:32Z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0x010100A2B0BB5962AB3C45A9A1CE1EC4C4F647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/>
  </property>
  <property fmtid="{D5CDD505-2E9C-101B-9397-08002B2CF9AE}" pid="7" name="Track">
    <vt:lpwstr/>
  </property>
  <property fmtid="{D5CDD505-2E9C-101B-9397-08002B2CF9AE}" pid="8" name="Event Location">
    <vt:lpwstr/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Owner">
    <vt:lpwstr>steverac@microsoft.com</vt:lpwstr>
  </property>
  <property fmtid="{D5CDD505-2E9C-101B-9397-08002B2CF9AE}" pid="15" name="MSIP_Label_f42aa342-8706-4288-bd11-ebb85995028c_SetDate">
    <vt:lpwstr>2017-10-03T13:48:36.8744578-05:00</vt:lpwstr>
  </property>
  <property fmtid="{D5CDD505-2E9C-101B-9397-08002B2CF9AE}" pid="16" name="MSIP_Label_f42aa342-8706-4288-bd11-ebb85995028c_Name">
    <vt:lpwstr>General</vt:lpwstr>
  </property>
  <property fmtid="{D5CDD505-2E9C-101B-9397-08002B2CF9AE}" pid="17" name="MSIP_Label_f42aa342-8706-4288-bd11-ebb85995028c_Application">
    <vt:lpwstr>Microsoft Azure Information Protection</vt:lpwstr>
  </property>
  <property fmtid="{D5CDD505-2E9C-101B-9397-08002B2CF9AE}" pid="18" name="MSIP_Label_f42aa342-8706-4288-bd11-ebb85995028c_Extended_MSFT_Method">
    <vt:lpwstr>Automatic</vt:lpwstr>
  </property>
  <property fmtid="{D5CDD505-2E9C-101B-9397-08002B2CF9AE}" pid="19" name="Sensitivity">
    <vt:lpwstr>General</vt:lpwstr>
  </property>
</Properties>
</file>